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63" r:id="rId9"/>
    <p:sldId id="269" r:id="rId10"/>
    <p:sldId id="267" r:id="rId11"/>
    <p:sldId id="265" r:id="rId12"/>
    <p:sldId id="266" r:id="rId13"/>
    <p:sldId id="264" r:id="rId14"/>
    <p:sldId id="270" r:id="rId15"/>
    <p:sldId id="271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0"/>
  </p:normalViewPr>
  <p:slideViewPr>
    <p:cSldViewPr snapToGrid="0" snapToObjects="1">
      <p:cViewPr>
        <p:scale>
          <a:sx n="100" d="100"/>
          <a:sy n="100" d="100"/>
        </p:scale>
        <p:origin x="100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903B6-A189-4440-8D4E-622EC8D63AEF}" type="datetimeFigureOut">
              <a:rPr lang="en-US" smtClean="0"/>
              <a:t>3/21/21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6DBEA-F322-0F4C-8D90-99D4E95419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16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6DBEA-F322-0F4C-8D90-99D4E95419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33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B6DBEA-F322-0F4C-8D90-99D4E95419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2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C5C9D8D-4E2F-2542-9492-85F5AD7A0621}" type="datetime1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358EE-BFE4-2A40-BA14-FC7D9E44FCBA}" type="datetime1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E0E5EEC-4DD1-344E-82AE-572F1BBB502E}" type="datetime1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45C1A-C3D9-CB46-B356-73EEF532989E}" type="datetime1">
              <a:rPr lang="en-US" smtClean="0"/>
              <a:t>3/21/21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97CAC93-CEAC-B249-9243-C34A44934727}" type="datetime1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45C7-8F0C-874D-9BEF-C131C124409F}" type="datetime1">
              <a:rPr lang="en-US" smtClean="0"/>
              <a:t>3/21/21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9995A-A567-DD42-8832-C396CF6B9A90}" type="datetime1">
              <a:rPr lang="en-US" smtClean="0"/>
              <a:t>3/21/21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1EF7C-46CC-F94C-8C70-F011DD345798}" type="datetime1">
              <a:rPr lang="en-US" smtClean="0"/>
              <a:t>3/21/21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8C18F-53A4-E04B-A6F9-CEE8252BF337}" type="datetime1">
              <a:rPr lang="en-US" smtClean="0"/>
              <a:t>3/21/21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4F64009-BA26-7443-996C-AF729429FA5C}" type="datetime1">
              <a:rPr lang="en-US" smtClean="0"/>
              <a:t>3/21/21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E5F2-F89B-B04E-9A60-DE1BAF1416D8}" type="datetime1">
              <a:rPr lang="en-US" smtClean="0"/>
              <a:t>3/21/21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873873E-E8A8-6048-A866-71E20A6C2670}" type="datetime1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heart+disease" TargetMode="External"/><Relationship Id="rId4" Type="http://schemas.openxmlformats.org/officeDocument/2006/relationships/hyperlink" Target="https://www.kaggle.com/johnsmith88/heart-disease-dataset" TargetMode="External"/><Relationship Id="rId5" Type="http://schemas.openxmlformats.org/officeDocument/2006/relationships/hyperlink" Target="https://www.kaggle.com/nareshbhat/health-care-data-set-on-heart-attack-possibilit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alekpetigo/BIOF509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nareshbhat/health-care-data-set-on-heart-attack-possibility" TargetMode="External"/><Relationship Id="rId3" Type="http://schemas.openxmlformats.org/officeDocument/2006/relationships/hyperlink" Target="https://archive.ics.uci.edu/ml/datasets/heart+diseas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nareshbhat/health-care-data-set-on-heart-attack-possibility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Comparing Machine Learning Algorithm to Predict Heart </a:t>
            </a:r>
            <a:r>
              <a:rPr lang="en-US" dirty="0" smtClean="0"/>
              <a:t>Attacks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Halé</a:t>
            </a:r>
            <a:r>
              <a:rPr lang="en-US"/>
              <a:t> </a:t>
            </a:r>
            <a:r>
              <a:rPr lang="en-US" err="1"/>
              <a:t>Kpetigo</a:t>
            </a:r>
            <a:r>
              <a:rPr lang="en-US"/>
              <a:t> </a:t>
            </a:r>
            <a:r>
              <a:rPr lang="en-US" smtClean="0"/>
              <a:t>/ </a:t>
            </a:r>
            <a:r>
              <a:rPr lang="en-US" err="1" smtClean="0"/>
              <a:t>hale.kpetigo@gmail.com</a:t>
            </a:r>
            <a:r>
              <a:rPr lang="en-US" smtClean="0"/>
              <a:t>													        03/19/2021</a:t>
            </a:r>
          </a:p>
          <a:p>
            <a:r>
              <a:rPr lang="en-US" smtClean="0"/>
              <a:t>NIH / FAES – 509 / Spring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20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Unsupervised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097573"/>
              </p:ext>
            </p:extLst>
          </p:nvPr>
        </p:nvGraphicFramePr>
        <p:xfrm>
          <a:off x="581025" y="2181225"/>
          <a:ext cx="589597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/>
                <a:gridCol w="221932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#</a:t>
                      </a:r>
                      <a:r>
                        <a:rPr lang="en-US" baseline="0" smtClean="0"/>
                        <a:t> Clusters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K-MEANS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Hierarchical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Density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and Density Clustering identified 3 clusters when in fact we should be expecting 2 clusters</a:t>
            </a:r>
          </a:p>
          <a:p>
            <a:r>
              <a:rPr lang="en-US" smtClean="0"/>
              <a:t>It would be interesting to analyze the data to have better insight in the similarities that exists within each population</a:t>
            </a:r>
          </a:p>
          <a:p>
            <a:r>
              <a:rPr lang="en-US" smtClean="0"/>
              <a:t>I would also be interested in further analyzing these algorithms with a larger set of data to see the impact on the number of clusters identified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- SVM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PREDICTION </a:t>
            </a:r>
            <a:r>
              <a:rPr lang="en-US" smtClean="0"/>
              <a:t>ACCURACY 0.8150273224043716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8" y="2638988"/>
            <a:ext cx="6377355" cy="413078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Decision Tree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756108" cy="3678303"/>
          </a:xfrm>
        </p:spPr>
        <p:txBody>
          <a:bodyPr/>
          <a:lstStyle/>
          <a:p>
            <a:r>
              <a:rPr lang="en-US" smtClean="0"/>
              <a:t>Decision </a:t>
            </a:r>
            <a:r>
              <a:rPr lang="en-US"/>
              <a:t>Tree Dataset size: 303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0.77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0.7635467980295566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0.75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37301" y="2180496"/>
            <a:ext cx="575610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0.9823008849557522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0.8833819241982507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0.8584070796460177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0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Gaussian Naive </a:t>
            </a:r>
            <a:r>
              <a:rPr lang="en-US"/>
              <a:t>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79907" cy="3678303"/>
          </a:xfrm>
        </p:spPr>
        <p:txBody>
          <a:bodyPr/>
          <a:lstStyle/>
          <a:p>
            <a:r>
              <a:rPr lang="en-US" smtClean="0"/>
              <a:t>Gaussian NB</a:t>
            </a:r>
          </a:p>
          <a:p>
            <a:r>
              <a:rPr lang="en-US" smtClean="0"/>
              <a:t>Dataset </a:t>
            </a:r>
            <a:r>
              <a:rPr lang="en-US"/>
              <a:t>size: </a:t>
            </a:r>
            <a:r>
              <a:rPr lang="en-US" smtClean="0"/>
              <a:t>303</a:t>
            </a:r>
          </a:p>
          <a:p>
            <a:r>
              <a:rPr lang="en-US" smtClean="0"/>
              <a:t>Accuracy </a:t>
            </a:r>
            <a:r>
              <a:rPr lang="en-US"/>
              <a:t>Score on train data: </a:t>
            </a:r>
            <a:r>
              <a:rPr lang="en-US" smtClean="0"/>
              <a:t>0.8522167487684729</a:t>
            </a:r>
          </a:p>
          <a:p>
            <a:r>
              <a:rPr lang="en-US" smtClean="0"/>
              <a:t>Accuracy </a:t>
            </a:r>
            <a:r>
              <a:rPr lang="en-US"/>
              <a:t>Score on test data: 0.8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61100" y="2265492"/>
            <a:ext cx="56799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Gaussian NB</a:t>
            </a:r>
          </a:p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0.8338192419825073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0.8141592920353983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1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0593"/>
              </p:ext>
            </p:extLst>
          </p:nvPr>
        </p:nvGraphicFramePr>
        <p:xfrm>
          <a:off x="581025" y="2181225"/>
          <a:ext cx="589597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7322"/>
                <a:gridCol w="1854327"/>
                <a:gridCol w="185432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Accuracy (1025)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81%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84%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85%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81%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The performance of the 3 algorithms are comparable ranging from 75% to 85%.</a:t>
            </a:r>
          </a:p>
          <a:p>
            <a:r>
              <a:rPr lang="en-US" smtClean="0"/>
              <a:t>SVM performed better on a larger data set</a:t>
            </a:r>
          </a:p>
          <a:p>
            <a:r>
              <a:rPr lang="en-US" smtClean="0"/>
              <a:t>We have also observed that SVM performance improved on the smaller dataset after being trained on a larger training set</a:t>
            </a:r>
          </a:p>
          <a:p>
            <a:r>
              <a:rPr lang="en-US" smtClean="0"/>
              <a:t>Decision Tree offered the most accuracy on a larger dataset, and performed the poorest on a smaller dataset. This may be due to overfitting.</a:t>
            </a:r>
          </a:p>
          <a:p>
            <a:r>
              <a:rPr lang="en-US" smtClean="0"/>
              <a:t>Gaussian Naïve Bayes remained the most consistent across dataset sample size.</a:t>
            </a:r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954132"/>
              </p:ext>
            </p:extLst>
          </p:nvPr>
        </p:nvGraphicFramePr>
        <p:xfrm>
          <a:off x="581025" y="4429125"/>
          <a:ext cx="589597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75"/>
                <a:gridCol w="27051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 on (1025) trained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83%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6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github.com/halekpetigo/BIOF509</a:t>
            </a:r>
            <a:endParaRPr lang="en-US" dirty="0" smtClean="0"/>
          </a:p>
          <a:p>
            <a:r>
              <a:rPr lang="en-US" dirty="0" smtClean="0"/>
              <a:t>Data Description: </a:t>
            </a:r>
            <a:r>
              <a:rPr lang="en-US" dirty="0">
                <a:hlinkClick r:id="rId3"/>
              </a:rPr>
              <a:t>https://archive.ics.uci.edu/ml/datasets/heart+disease</a:t>
            </a:r>
            <a:endParaRPr lang="en-US" dirty="0"/>
          </a:p>
          <a:p>
            <a:r>
              <a:rPr lang="en-US" dirty="0"/>
              <a:t>Data used: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www.kaggle.com/johnsmith88/heart-disease-dataset</a:t>
            </a:r>
            <a:endParaRPr lang="en-US" dirty="0" smtClean="0"/>
          </a:p>
          <a:p>
            <a:r>
              <a:rPr lang="en-US" sz="2000" dirty="0"/>
              <a:t>Data used: </a:t>
            </a:r>
            <a:r>
              <a:rPr lang="en-US" sz="2000" dirty="0">
                <a:hlinkClick r:id="rId5"/>
              </a:rPr>
              <a:t>https://</a:t>
            </a:r>
            <a:r>
              <a:rPr lang="en-US" sz="2000" dirty="0" smtClean="0">
                <a:hlinkClick r:id="rId5"/>
              </a:rPr>
              <a:t>www.kaggle.com/nareshbhat/health-care-data-set-on-heart-attack-possibility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1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Can heart attacks be predicted?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Heart </a:t>
            </a:r>
            <a:r>
              <a:rPr lang="en-US" smtClean="0"/>
              <a:t>diseases is </a:t>
            </a:r>
            <a:r>
              <a:rPr lang="en-US"/>
              <a:t>the leading cause of death in the US. 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Condition </a:t>
            </a:r>
            <a:r>
              <a:rPr lang="en-US"/>
              <a:t>of a heart disease is </a:t>
            </a:r>
            <a:r>
              <a:rPr lang="en-US" smtClean="0"/>
              <a:t>often silent </a:t>
            </a:r>
            <a:r>
              <a:rPr lang="en-US"/>
              <a:t>and not </a:t>
            </a:r>
            <a:r>
              <a:rPr lang="en-US" smtClean="0"/>
              <a:t>diagnosed</a:t>
            </a:r>
          </a:p>
          <a:p>
            <a:endParaRPr lang="en-US" smtClean="0"/>
          </a:p>
          <a:p>
            <a:r>
              <a:rPr lang="en-US" smtClean="0"/>
              <a:t>This leads to heart </a:t>
            </a:r>
            <a:r>
              <a:rPr lang="en-US"/>
              <a:t>attacks, arrhythmia or heart </a:t>
            </a:r>
            <a:r>
              <a:rPr lang="en-US" smtClean="0"/>
              <a:t>failure.</a:t>
            </a:r>
          </a:p>
          <a:p>
            <a:endParaRPr lang="en-US" smtClean="0"/>
          </a:p>
          <a:p>
            <a:r>
              <a:rPr lang="en-US" smtClean="0"/>
              <a:t>If we can diagnose at risk population from safe populations we could save lives</a:t>
            </a:r>
            <a:endParaRPr lang="en-US"/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can we predict?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Identify risk factor for heart attack</a:t>
            </a:r>
          </a:p>
          <a:p>
            <a:endParaRPr lang="en-US" dirty="0"/>
          </a:p>
          <a:p>
            <a:r>
              <a:rPr lang="en-US" dirty="0" smtClean="0"/>
              <a:t>Identify dataset with risk factor information</a:t>
            </a:r>
          </a:p>
          <a:p>
            <a:endParaRPr lang="en-US" dirty="0" smtClean="0"/>
          </a:p>
          <a:p>
            <a:r>
              <a:rPr lang="en-US" dirty="0" smtClean="0"/>
              <a:t>Use unsupervised machine learning algorithm to classify the populations</a:t>
            </a:r>
          </a:p>
          <a:p>
            <a:endParaRPr lang="en-US" dirty="0"/>
          </a:p>
          <a:p>
            <a:r>
              <a:rPr lang="en-US" dirty="0" smtClean="0"/>
              <a:t>Compare the different </a:t>
            </a:r>
            <a:r>
              <a:rPr lang="en-US" dirty="0" smtClean="0"/>
              <a:t>unsupervised </a:t>
            </a:r>
            <a:r>
              <a:rPr lang="en-US" dirty="0" smtClean="0"/>
              <a:t>approaches.  What information to they provide?</a:t>
            </a:r>
          </a:p>
          <a:p>
            <a:endParaRPr lang="en-US" dirty="0"/>
          </a:p>
          <a:p>
            <a:r>
              <a:rPr lang="en-US" dirty="0" smtClean="0"/>
              <a:t>Use a supervised approach to predict condition</a:t>
            </a:r>
          </a:p>
          <a:p>
            <a:endParaRPr lang="en-US" dirty="0"/>
          </a:p>
          <a:p>
            <a:r>
              <a:rPr lang="en-US" dirty="0" smtClean="0"/>
              <a:t>Measure and compare each supervised approach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4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Risk factors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High </a:t>
            </a:r>
            <a:r>
              <a:rPr lang="en-US"/>
              <a:t>blood </a:t>
            </a:r>
            <a:r>
              <a:rPr lang="en-US" smtClean="0"/>
              <a:t>pressure</a:t>
            </a:r>
          </a:p>
          <a:p>
            <a:r>
              <a:rPr lang="en-US" smtClean="0"/>
              <a:t>High cholesterol</a:t>
            </a:r>
          </a:p>
          <a:p>
            <a:r>
              <a:rPr lang="en-US" smtClean="0"/>
              <a:t>Smoking</a:t>
            </a:r>
          </a:p>
          <a:p>
            <a:r>
              <a:rPr lang="en-US" smtClean="0"/>
              <a:t>Diabetes</a:t>
            </a:r>
          </a:p>
          <a:p>
            <a:r>
              <a:rPr lang="en-US" smtClean="0"/>
              <a:t>Obesity</a:t>
            </a:r>
          </a:p>
          <a:p>
            <a:r>
              <a:rPr lang="en-US" smtClean="0"/>
              <a:t>Unhealthy diet</a:t>
            </a:r>
          </a:p>
          <a:p>
            <a:r>
              <a:rPr lang="en-US"/>
              <a:t>P</a:t>
            </a:r>
            <a:r>
              <a:rPr lang="en-US" smtClean="0"/>
              <a:t>hysical </a:t>
            </a:r>
            <a:r>
              <a:rPr lang="en-US"/>
              <a:t>inactivity </a:t>
            </a:r>
          </a:p>
          <a:p>
            <a:r>
              <a:rPr lang="en-US"/>
              <a:t>E</a:t>
            </a:r>
            <a:r>
              <a:rPr lang="en-US" smtClean="0"/>
              <a:t>xcessive </a:t>
            </a:r>
            <a:r>
              <a:rPr lang="en-US"/>
              <a:t>use of </a:t>
            </a:r>
            <a:r>
              <a:rPr lang="en-US" smtClean="0"/>
              <a:t>alcohol</a:t>
            </a:r>
            <a:endParaRPr lang="en-US"/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3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Identified Dataset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6800" y="2180496"/>
            <a:ext cx="4194007" cy="3678303"/>
          </a:xfrm>
        </p:spPr>
        <p:txBody>
          <a:bodyPr>
            <a:normAutofit fontScale="92500" lnSpcReduction="20000"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u="sng" dirty="0" smtClean="0"/>
              <a:t>About data source:</a:t>
            </a:r>
            <a:r>
              <a:rPr lang="en-US" dirty="0" smtClean="0"/>
              <a:t>  This </a:t>
            </a:r>
            <a:r>
              <a:rPr lang="en-US" dirty="0"/>
              <a:t>database contains 76 attributes, but all published experiments refer to using a subset of 14 of </a:t>
            </a:r>
            <a:r>
              <a:rPr lang="en-US" dirty="0" smtClean="0"/>
              <a:t>them. Ref: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archive.ics.uci.edu/ml/datasets/heart+disease</a:t>
            </a:r>
            <a:endParaRPr lang="en-US" dirty="0" smtClean="0"/>
          </a:p>
          <a:p>
            <a:r>
              <a:rPr lang="en-US" dirty="0" smtClean="0"/>
              <a:t>Dataset used – Cleveland only: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www.kaggle.com/johnsmith88/heart-disease-dataset </a:t>
            </a:r>
            <a:endParaRPr lang="en-US" dirty="0">
              <a:hlinkClick r:id="rId2"/>
            </a:endParaRPr>
          </a:p>
          <a:p>
            <a:r>
              <a:rPr lang="en-US" dirty="0" smtClean="0"/>
              <a:t>Similar dataset – All: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www.kaggle.com/nareshbhat/health-care-data-set-on-heart-attack-possibility</a:t>
            </a:r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3007949"/>
              </p:ext>
            </p:extLst>
          </p:nvPr>
        </p:nvGraphicFramePr>
        <p:xfrm>
          <a:off x="581023" y="2181225"/>
          <a:ext cx="606107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077"/>
                <a:gridCol w="5080000"/>
              </a:tblGrid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Feature</a:t>
                      </a:r>
                      <a:r>
                        <a:rPr lang="en-US" sz="1200" baseline="0" dirty="0" smtClean="0"/>
                        <a:t>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of patient in years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 </a:t>
                      </a:r>
                      <a:r>
                        <a:rPr lang="en-US" sz="1200" baseline="0" dirty="0" smtClean="0"/>
                        <a:t>of patient </a:t>
                      </a:r>
                      <a:r>
                        <a:rPr lang="it-IT" sz="1200" baseline="0" dirty="0" smtClean="0"/>
                        <a:t>(1 = male; 0 = </a:t>
                      </a:r>
                      <a:r>
                        <a:rPr lang="it-IT" sz="1200" baseline="0" dirty="0" err="1" smtClean="0"/>
                        <a:t>female</a:t>
                      </a:r>
                      <a:r>
                        <a:rPr lang="it-IT" sz="1200" baseline="0" dirty="0" smtClean="0"/>
                        <a:t>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cp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Chest pain type (4 values)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trestbps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Resting blood pressure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chol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Serum cholesterol in mg/dl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fbs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Fasting blood sugar &gt; 120 mg/dl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restecg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Resting electrocardiographic results (values 0,1,2)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thalach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Maximum heart rate achieved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exang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Exercise induced angina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oldpeak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Oldpeak</a:t>
                      </a:r>
                      <a:r>
                        <a:rPr lang="en-US" sz="1200" smtClean="0"/>
                        <a:t> = ST depression induced by exercise relative to rest (ECG)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slope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The slope of the peak exercise ST segment (ECG)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ca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Number of major vessels (0-3) colored by </a:t>
                      </a:r>
                      <a:r>
                        <a:rPr lang="en-US" sz="1200" err="1" smtClean="0"/>
                        <a:t>flourosopy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thal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Thalassemia: 0 = normal; 1 = fixed defect; 2 = reversible defect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target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0= less chance of heart attack 1= more chance of heart attack</a:t>
                      </a:r>
                      <a:endParaRPr lang="en-US" sz="12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analysis – Pair Plot</a:t>
            </a:r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27225"/>
            <a:ext cx="5714768" cy="462376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502400" y="1927225"/>
            <a:ext cx="5108407" cy="4838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Legend:</a:t>
            </a:r>
          </a:p>
          <a:p>
            <a:pPr lvl="1"/>
            <a:r>
              <a:rPr lang="en-US" b="1">
                <a:solidFill>
                  <a:srgbClr val="0070C0"/>
                </a:solidFill>
              </a:rPr>
              <a:t>Blue</a:t>
            </a:r>
            <a:r>
              <a:rPr lang="en-US"/>
              <a:t>: less chance of heart attack</a:t>
            </a:r>
            <a:endParaRPr lang="en-US" smtClean="0"/>
          </a:p>
          <a:p>
            <a:pPr lvl="1"/>
            <a:r>
              <a:rPr lang="en-US" b="1" smtClean="0">
                <a:solidFill>
                  <a:srgbClr val="FFC000"/>
                </a:solidFill>
              </a:rPr>
              <a:t>Orange</a:t>
            </a:r>
            <a:r>
              <a:rPr lang="en-US" smtClean="0"/>
              <a:t>: </a:t>
            </a:r>
            <a:r>
              <a:rPr lang="en-US"/>
              <a:t>more chance of heart </a:t>
            </a:r>
            <a:r>
              <a:rPr lang="en-US" smtClean="0"/>
              <a:t>attack </a:t>
            </a:r>
            <a:endParaRPr lang="en-US" smtClean="0">
              <a:hlinkClick r:id="rId3"/>
            </a:endParaRPr>
          </a:p>
          <a:p>
            <a:r>
              <a:rPr lang="en-US" smtClean="0"/>
              <a:t>Pair plot shows relationship between the features of the dataset.</a:t>
            </a:r>
          </a:p>
          <a:p>
            <a:r>
              <a:rPr lang="en-US" smtClean="0"/>
              <a:t>We can observe that pairs of the features that have a non continuous value (i.e. sex or </a:t>
            </a:r>
            <a:r>
              <a:rPr lang="en-US" err="1" smtClean="0"/>
              <a:t>cp</a:t>
            </a:r>
            <a:r>
              <a:rPr lang="en-US" smtClean="0"/>
              <a:t>) the clusters are not globular but instead linear. Each line representing the male or female for sex or each level of chest pain for cp.</a:t>
            </a:r>
          </a:p>
          <a:p>
            <a:r>
              <a:rPr lang="en-US" smtClean="0"/>
              <a:t>From the diagonal distribution plot, we can observe that at risk population has a shorter life expectancy.</a:t>
            </a:r>
          </a:p>
          <a:p>
            <a:r>
              <a:rPr lang="en-US" smtClean="0"/>
              <a:t>We can also observe that our dataset has less women than men, but of the studied women population, women are more at risk compared to the men within their studied population.</a:t>
            </a:r>
            <a:endParaRPr lang="en-US"/>
          </a:p>
          <a:p>
            <a:endParaRPr lang="en-US" smtClean="0"/>
          </a:p>
        </p:txBody>
      </p:sp>
      <p:sp>
        <p:nvSpPr>
          <p:cNvPr id="8" name="TextBox 7"/>
          <p:cNvSpPr txBox="1"/>
          <p:nvPr/>
        </p:nvSpPr>
        <p:spPr>
          <a:xfrm>
            <a:off x="838200" y="64886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57400" y="6488668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43651" y="6503825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161922" y="64901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442600" y="6503823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chol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91342" y="24119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8937" y="3508469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2256" y="4618201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12700" y="58805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4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Unsupervised Approach – K-means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83" y="2697040"/>
            <a:ext cx="5496217" cy="3678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01127"/>
            <a:ext cx="5407383" cy="387415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26123" y="2039814"/>
            <a:ext cx="10684684" cy="855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helped identify 3 clusters</a:t>
            </a:r>
          </a:p>
          <a:p>
            <a:r>
              <a:rPr lang="en-US" smtClean="0"/>
              <a:t>Elbow confirms that the optimal number of cluster is 3</a:t>
            </a:r>
          </a:p>
          <a:p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8043553" y="4339512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3700" y="4757738"/>
            <a:ext cx="4522177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991184" y="2895599"/>
            <a:ext cx="2250" cy="292143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47645" y="3942306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3</a:t>
            </a:r>
            <a:endParaRPr lang="en-US" sz="1600">
              <a:solidFill>
                <a:srgbClr val="0070C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Hierarchical clustering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8" y="1961728"/>
            <a:ext cx="5478585" cy="348765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7251585" y="2070434"/>
            <a:ext cx="2746" cy="301726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07796" y="4782556"/>
            <a:ext cx="4700440" cy="27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263984" y="4407417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68076" y="4010211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2</a:t>
            </a:r>
            <a:endParaRPr lang="en-US" sz="1600">
              <a:solidFill>
                <a:srgbClr val="0070C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00" y="1961728"/>
            <a:ext cx="5228051" cy="3626788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559589" y="5449384"/>
            <a:ext cx="11029615" cy="1343360"/>
          </a:xfrm>
        </p:spPr>
        <p:txBody>
          <a:bodyPr/>
          <a:lstStyle/>
          <a:p>
            <a:r>
              <a:rPr lang="en-US" smtClean="0"/>
              <a:t>Using the optimal number of clusters recommended by Elbow (2) we notice a dominant population with 108 record. It would be interesting to analyze that population to see the particularities of the features present in that population as opposed to the other groups.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Density clustering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1300" y="2180496"/>
            <a:ext cx="5019507" cy="3678303"/>
          </a:xfrm>
        </p:spPr>
        <p:txBody>
          <a:bodyPr/>
          <a:lstStyle/>
          <a:p>
            <a:r>
              <a:rPr lang="en-US" smtClean="0"/>
              <a:t>Number of clusters: 3</a:t>
            </a:r>
          </a:p>
          <a:p>
            <a:r>
              <a:rPr lang="en-US" smtClean="0"/>
              <a:t>Using all features:</a:t>
            </a:r>
          </a:p>
          <a:p>
            <a:pPr lvl="1"/>
            <a:r>
              <a:rPr lang="en-US" smtClean="0"/>
              <a:t>Max </a:t>
            </a:r>
            <a:r>
              <a:rPr lang="en-US"/>
              <a:t>accuracy 0.5478547854785478 with model DBSCAN(eps=1.1, </a:t>
            </a:r>
            <a:r>
              <a:rPr lang="en-US" err="1"/>
              <a:t>min_samples</a:t>
            </a:r>
            <a:r>
              <a:rPr lang="en-US"/>
              <a:t>=1) </a:t>
            </a:r>
            <a:endParaRPr lang="en-US" smtClean="0"/>
          </a:p>
          <a:p>
            <a:r>
              <a:rPr lang="en-US" smtClean="0"/>
              <a:t>Removing sex and age:</a:t>
            </a:r>
            <a:endParaRPr lang="en-US"/>
          </a:p>
          <a:p>
            <a:pPr lvl="1"/>
            <a:r>
              <a:rPr lang="en-US" smtClean="0"/>
              <a:t>Max </a:t>
            </a:r>
            <a:r>
              <a:rPr lang="en-US"/>
              <a:t>accuracy 0.6039603960396039 with model DBSCAN(eps=0.8, </a:t>
            </a:r>
            <a:r>
              <a:rPr lang="en-US" err="1"/>
              <a:t>min_samples</a:t>
            </a:r>
            <a:r>
              <a:rPr lang="en-US"/>
              <a:t>=6</a:t>
            </a:r>
            <a:r>
              <a:rPr lang="en-US" smtClean="0"/>
              <a:t>)</a:t>
            </a:r>
          </a:p>
          <a:p>
            <a:r>
              <a:rPr lang="en-US" smtClean="0"/>
              <a:t>Accuracy is slightly improved by ignoring sex and age.  Those two features may have been overfitting the model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984361"/>
            <a:ext cx="5626100" cy="387443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8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3101</TotalTime>
  <Words>974</Words>
  <Application>Microsoft Macintosh PowerPoint</Application>
  <PresentationFormat>Widescreen</PresentationFormat>
  <Paragraphs>190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Gill Sans MT</vt:lpstr>
      <vt:lpstr>Wingdings 2</vt:lpstr>
      <vt:lpstr>Dividend</vt:lpstr>
      <vt:lpstr>Comparing Machine Learning Algorithm to Predict Heart Attacks</vt:lpstr>
      <vt:lpstr>Can heart attacks be predicted?</vt:lpstr>
      <vt:lpstr>How can we predict?</vt:lpstr>
      <vt:lpstr>Risk factors</vt:lpstr>
      <vt:lpstr>Identified Dataset</vt:lpstr>
      <vt:lpstr>Data analysis – Pair Plot</vt:lpstr>
      <vt:lpstr>Unsupervised Approach – K-means</vt:lpstr>
      <vt:lpstr>Unsupervised Approach – Hierarchical clustering</vt:lpstr>
      <vt:lpstr>Unsupervised Approach – Density clustering</vt:lpstr>
      <vt:lpstr>Comparing Unsupervised approach</vt:lpstr>
      <vt:lpstr>Supervised - SVM</vt:lpstr>
      <vt:lpstr>Supervised – Decision Tree</vt:lpstr>
      <vt:lpstr>Supervised – Gaussian Naive Bayes</vt:lpstr>
      <vt:lpstr>Comparing supervised approach</vt:lpstr>
      <vt:lpstr>References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Machine Learning Algorithm to Predict Heart Attacks</dc:title>
  <dc:creator>hale.kpetigo@hotmail.com</dc:creator>
  <cp:lastModifiedBy>hale.kpetigo@hotmail.com</cp:lastModifiedBy>
  <cp:revision>31</cp:revision>
  <dcterms:created xsi:type="dcterms:W3CDTF">2021-03-19T19:49:16Z</dcterms:created>
  <dcterms:modified xsi:type="dcterms:W3CDTF">2021-03-22T02:32:32Z</dcterms:modified>
</cp:coreProperties>
</file>

<file path=docProps/thumbnail.jpeg>
</file>